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93A51F0-4B2E-420A-9223-94FD2AC5A358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7325BD0-A7D5-445C-A13E-8795757183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Tata Cara </a:t>
            </a:r>
            <a:r>
              <a:rPr lang="en-US" dirty="0" err="1"/>
              <a:t>Penyelesaian</a:t>
            </a:r>
            <a:br>
              <a:rPr lang="en-US" dirty="0"/>
            </a:b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br>
              <a:rPr lang="en-US" dirty="0"/>
            </a:br>
            <a:r>
              <a:rPr lang="en-US" dirty="0"/>
              <a:t>PERMA No. 2 </a:t>
            </a:r>
            <a:r>
              <a:rPr lang="en-US" dirty="0" err="1"/>
              <a:t>Tahun</a:t>
            </a:r>
            <a:r>
              <a:rPr lang="en-US" dirty="0"/>
              <a:t> 2015 </a:t>
            </a:r>
            <a:r>
              <a:rPr lang="en-US" i="1" dirty="0"/>
              <a:t>jo </a:t>
            </a:r>
            <a:r>
              <a:rPr lang="en-US" dirty="0"/>
              <a:t>RANPERMA </a:t>
            </a:r>
            <a:r>
              <a:rPr lang="en-US" dirty="0" err="1"/>
              <a:t>Tahun</a:t>
            </a:r>
            <a:r>
              <a:rPr lang="en-US" dirty="0"/>
              <a:t> 2019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858000" cy="1752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Dr. </a:t>
            </a:r>
            <a:r>
              <a:rPr lang="en-US" dirty="0" err="1"/>
              <a:t>Haswandi</a:t>
            </a:r>
            <a:r>
              <a:rPr lang="en-US" dirty="0"/>
              <a:t>, </a:t>
            </a:r>
            <a:r>
              <a:rPr lang="en-US" dirty="0" err="1"/>
              <a:t>SH.,SE.,M.Hum.,M.M</a:t>
            </a:r>
            <a:endParaRPr lang="en-US" dirty="0"/>
          </a:p>
          <a:p>
            <a:pPr algn="ctr"/>
            <a:r>
              <a:rPr lang="en-US" dirty="0"/>
              <a:t>DIRBINGANIS BADILUM MA</a:t>
            </a:r>
          </a:p>
        </p:txBody>
      </p:sp>
    </p:spTree>
    <p:extLst>
      <p:ext uri="{BB962C8B-B14F-4D97-AF65-F5344CB8AC3E}">
        <p14:creationId xmlns:p14="http://schemas.microsoft.com/office/powerpoint/2010/main" val="2449195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Pemanggilan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Kehadiran</a:t>
            </a:r>
            <a:r>
              <a:rPr lang="en-US" sz="3200" dirty="0"/>
              <a:t> Para </a:t>
            </a:r>
            <a:r>
              <a:rPr lang="en-US" sz="3200" dirty="0" err="1"/>
              <a:t>Pihak</a:t>
            </a:r>
            <a:r>
              <a:rPr lang="en-US" sz="3200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6"/>
            </a:pP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i="1" dirty="0" err="1"/>
              <a:t>upaya</a:t>
            </a:r>
            <a:r>
              <a:rPr lang="en-US" i="1" dirty="0"/>
              <a:t> </a:t>
            </a:r>
            <a:r>
              <a:rPr lang="en-US" i="1" dirty="0" err="1"/>
              <a:t>hukumnya</a:t>
            </a:r>
            <a:r>
              <a:rPr lang="en-US" i="1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i="1" dirty="0" err="1"/>
              <a:t>keberatan</a:t>
            </a:r>
            <a:r>
              <a:rPr lang="en-US" dirty="0"/>
              <a:t>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menanda</a:t>
            </a:r>
            <a:r>
              <a:rPr lang="en-US" dirty="0"/>
              <a:t> </a:t>
            </a:r>
            <a:r>
              <a:rPr lang="en-US" dirty="0" err="1"/>
              <a:t>tangani</a:t>
            </a:r>
            <a:r>
              <a:rPr lang="en-US" dirty="0"/>
              <a:t> </a:t>
            </a:r>
            <a:r>
              <a:rPr lang="en-US" i="1" dirty="0" err="1"/>
              <a:t>Akta</a:t>
            </a:r>
            <a:r>
              <a:rPr lang="en-US" i="1" dirty="0"/>
              <a:t> </a:t>
            </a:r>
            <a:r>
              <a:rPr lang="en-US" i="1" dirty="0" err="1"/>
              <a:t>Penyataan</a:t>
            </a:r>
            <a:r>
              <a:rPr lang="en-US" i="1" dirty="0"/>
              <a:t> </a:t>
            </a:r>
            <a:r>
              <a:rPr lang="en-US" i="1" dirty="0" err="1"/>
              <a:t>Keberatan</a:t>
            </a:r>
            <a:r>
              <a:rPr lang="en-US" i="1" dirty="0"/>
              <a:t> </a:t>
            </a:r>
            <a:r>
              <a:rPr lang="en-US" dirty="0" err="1"/>
              <a:t>dihadapan</a:t>
            </a:r>
            <a:r>
              <a:rPr lang="en-US" dirty="0"/>
              <a:t> </a:t>
            </a:r>
            <a:r>
              <a:rPr lang="en-US" dirty="0" err="1"/>
              <a:t>Panitera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– </a:t>
            </a:r>
            <a:r>
              <a:rPr lang="en-US" dirty="0" err="1"/>
              <a:t>alasannya</a:t>
            </a:r>
            <a:endParaRPr lang="en-US" dirty="0"/>
          </a:p>
          <a:p>
            <a:pPr marL="624078" indent="-514350">
              <a:buFont typeface="+mj-lt"/>
              <a:buAutoNum type="arabicPeriod" startAt="6"/>
            </a:pPr>
            <a:endParaRPr lang="en-US" dirty="0"/>
          </a:p>
          <a:p>
            <a:pPr marL="624078" indent="-514350">
              <a:buFont typeface="+mj-lt"/>
              <a:buAutoNum type="arabicPeriod" startAt="6"/>
            </a:pPr>
            <a:r>
              <a:rPr lang="en-US" i="1" dirty="0" err="1"/>
              <a:t>Kebeteratan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Senior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Ketua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hakim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127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/>
              <a:t>PEMERIKSAAN KEBERATAN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 fontScale="92500" lnSpcReduction="2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/>
              <a:t>Hakim yang </a:t>
            </a:r>
            <a:r>
              <a:rPr lang="en-US" dirty="0" err="1"/>
              <a:t>ditunjuk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KPN </a:t>
            </a:r>
            <a:r>
              <a:rPr lang="en-US" dirty="0" err="1"/>
              <a:t>harus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Senior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diucapkan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Tergugat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PN </a:t>
            </a:r>
            <a:r>
              <a:rPr lang="en-US" dirty="0" err="1"/>
              <a:t>menyiapkan</a:t>
            </a:r>
            <a:r>
              <a:rPr lang="en-US" dirty="0"/>
              <a:t> </a:t>
            </a:r>
            <a:r>
              <a:rPr lang="en-US" dirty="0" err="1"/>
              <a:t>Blanko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Keberatan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yang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dapat</a:t>
            </a:r>
            <a:r>
              <a:rPr lang="en-US" i="1" dirty="0"/>
              <a:t> </a:t>
            </a:r>
            <a:r>
              <a:rPr lang="en-US" i="1" dirty="0" err="1"/>
              <a:t>diterima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KPN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panitera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5284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pPr marL="624078" indent="-514350" algn="just">
              <a:buFont typeface="+mj-lt"/>
              <a:buAutoNum type="arabicPeriod" startAt="5"/>
            </a:pP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Keberatan</a:t>
            </a:r>
            <a:endParaRPr lang="en-US" dirty="0"/>
          </a:p>
          <a:p>
            <a:pPr marL="624078" indent="-514350" algn="just">
              <a:buFont typeface="+mj-lt"/>
              <a:buAutoNum type="arabicPeriod" startAt="5"/>
            </a:pPr>
            <a:endParaRPr lang="en-US" dirty="0"/>
          </a:p>
          <a:p>
            <a:pPr marL="624078" indent="-514350" algn="just">
              <a:buFont typeface="+mj-lt"/>
              <a:buAutoNum type="arabicPeriod" startAt="5"/>
            </a:pP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Tergugat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PN</a:t>
            </a:r>
          </a:p>
          <a:p>
            <a:pPr marL="624078" indent="-514350" algn="just">
              <a:buFont typeface="+mj-lt"/>
              <a:buAutoNum type="arabicPeriod" startAt="5"/>
            </a:pPr>
            <a:endParaRPr lang="en-US" dirty="0"/>
          </a:p>
          <a:p>
            <a:pPr marL="624078" indent="-514350" algn="just">
              <a:buFont typeface="+mj-lt"/>
              <a:buAutoNum type="arabicPeriod" startAt="5"/>
            </a:pPr>
            <a:r>
              <a:rPr lang="en-US" dirty="0" err="1"/>
              <a:t>Kontra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Keberatan</a:t>
            </a:r>
            <a:endParaRPr lang="en-US" dirty="0"/>
          </a:p>
          <a:p>
            <a:pPr marL="624078" indent="-514350" algn="just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63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Font typeface="+mj-lt"/>
              <a:buAutoNum type="arabicPeriod" startAt="8"/>
            </a:pP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:</a:t>
            </a:r>
          </a:p>
          <a:p>
            <a:pPr marL="1181862" lvl="2" indent="-514350" algn="just">
              <a:buFont typeface="+mj-lt"/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berkas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Gugatan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Sederhana</a:t>
            </a:r>
            <a:endParaRPr lang="en-US" dirty="0">
              <a:solidFill>
                <a:schemeClr val="tx1"/>
              </a:solidFill>
            </a:endParaRPr>
          </a:p>
          <a:p>
            <a:pPr marL="1181862" lvl="2" indent="-514350" algn="just">
              <a:buFont typeface="+mj-lt"/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Permohonan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Kontra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Keberatan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1198563" lvl="2" indent="0" algn="just">
              <a:buNone/>
            </a:pPr>
            <a:r>
              <a:rPr lang="en-US" i="1" dirty="0">
                <a:solidFill>
                  <a:schemeClr val="tx1"/>
                </a:solidFill>
              </a:rPr>
              <a:t>(</a:t>
            </a:r>
            <a:r>
              <a:rPr lang="en-US" i="1" dirty="0" err="1">
                <a:solidFill>
                  <a:schemeClr val="tx1"/>
                </a:solidFill>
              </a:rPr>
              <a:t>jika</a:t>
            </a:r>
            <a:r>
              <a:rPr lang="en-US" i="1" dirty="0">
                <a:solidFill>
                  <a:schemeClr val="tx1"/>
                </a:solidFill>
              </a:rPr>
              <a:t> Para </a:t>
            </a:r>
            <a:r>
              <a:rPr lang="en-US" i="1" dirty="0" err="1">
                <a:solidFill>
                  <a:schemeClr val="tx1"/>
                </a:solidFill>
              </a:rPr>
              <a:t>Pihak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memasukkan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Memori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dan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Kontra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Memori</a:t>
            </a:r>
            <a:r>
              <a:rPr lang="en-US" i="1" dirty="0">
                <a:solidFill>
                  <a:schemeClr val="tx1"/>
                </a:solidFill>
              </a:rPr>
              <a:t> </a:t>
            </a:r>
            <a:r>
              <a:rPr lang="en-US" i="1" dirty="0" err="1">
                <a:solidFill>
                  <a:schemeClr val="tx1"/>
                </a:solidFill>
              </a:rPr>
              <a:t>Keberatan</a:t>
            </a:r>
            <a:r>
              <a:rPr lang="en-US" i="1" dirty="0">
                <a:solidFill>
                  <a:schemeClr val="tx1"/>
                </a:solidFill>
              </a:rPr>
              <a:t>)</a:t>
            </a:r>
          </a:p>
          <a:p>
            <a:pPr marL="1181862" lvl="2" indent="-514350" algn="just">
              <a:buFont typeface="+mj-lt"/>
              <a:buAutoNum type="alphaLcPeriod" startAt="3"/>
            </a:pP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tambahan</a:t>
            </a:r>
            <a:endParaRPr lang="en-US" dirty="0">
              <a:solidFill>
                <a:schemeClr val="tx1"/>
              </a:solidFill>
            </a:endParaRPr>
          </a:p>
          <a:p>
            <a:pPr marL="1181862" lvl="2" indent="-514350" algn="just">
              <a:buFont typeface="+mj-lt"/>
              <a:buAutoNum type="alphaLcPeriod" startAt="3"/>
            </a:pPr>
            <a:r>
              <a:rPr lang="en-US" dirty="0" err="1">
                <a:solidFill>
                  <a:schemeClr val="tx1"/>
                </a:solidFill>
              </a:rPr>
              <a:t>Putusan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diucapkan</a:t>
            </a:r>
            <a:r>
              <a:rPr lang="en-US" dirty="0">
                <a:solidFill>
                  <a:schemeClr val="tx1"/>
                </a:solidFill>
              </a:rPr>
              <a:t> paling lama 7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Penetapan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16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Keberatan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Para </a:t>
            </a:r>
            <a:r>
              <a:rPr lang="en-US" dirty="0" err="1"/>
              <a:t>Pihak</a:t>
            </a:r>
            <a:r>
              <a:rPr lang="en-US" dirty="0"/>
              <a:t> paling lama 3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diucapkan</a:t>
            </a:r>
            <a:endParaRPr lang="en-US" dirty="0"/>
          </a:p>
          <a:p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Berkekuatan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diberitahukan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Para </a:t>
            </a:r>
            <a:r>
              <a:rPr lang="en-US" dirty="0" err="1"/>
              <a:t>Pihak</a:t>
            </a:r>
            <a:endParaRPr lang="en-US" dirty="0"/>
          </a:p>
          <a:p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</a:t>
            </a:r>
            <a:r>
              <a:rPr lang="en-US" dirty="0" err="1"/>
              <a:t>lagi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98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Putusan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BHT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Keberatan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BHT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Keberatannya</a:t>
            </a:r>
            <a:r>
              <a:rPr lang="en-US" dirty="0"/>
              <a:t> </a:t>
            </a:r>
            <a:r>
              <a:rPr lang="en-US" dirty="0" err="1"/>
              <a:t>diputus</a:t>
            </a:r>
            <a:r>
              <a:rPr lang="en-US" dirty="0"/>
              <a:t> </a:t>
            </a:r>
            <a:r>
              <a:rPr lang="en-US" dirty="0" err="1"/>
              <a:t>Majelis</a:t>
            </a:r>
            <a:r>
              <a:rPr lang="en-US" dirty="0"/>
              <a:t> Hakim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Keberatan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Putusan</a:t>
            </a:r>
            <a:r>
              <a:rPr lang="en-US" dirty="0"/>
              <a:t> yang BHT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Perdata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menang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KPN</a:t>
            </a:r>
          </a:p>
        </p:txBody>
      </p:sp>
    </p:spTree>
    <p:extLst>
      <p:ext uri="{BB962C8B-B14F-4D97-AF65-F5344CB8AC3E}">
        <p14:creationId xmlns:p14="http://schemas.microsoft.com/office/powerpoint/2010/main" val="2209472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83936"/>
          </a:xfrm>
        </p:spPr>
        <p:txBody>
          <a:bodyPr>
            <a:normAutofit fontScale="85000" lnSpcReduction="20000"/>
          </a:bodyPr>
          <a:lstStyle/>
          <a:p>
            <a:pPr marL="624078" indent="-514350" algn="just">
              <a:buFont typeface="+mj-lt"/>
              <a:buAutoNum type="arabicPeriod" startAt="6"/>
            </a:pPr>
            <a:r>
              <a:rPr lang="en-US" dirty="0" err="1"/>
              <a:t>Ketua</a:t>
            </a:r>
            <a:r>
              <a:rPr lang="en-US" dirty="0"/>
              <a:t> PN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Penetapaan</a:t>
            </a:r>
            <a:r>
              <a:rPr lang="en-US" dirty="0"/>
              <a:t> </a:t>
            </a:r>
            <a:r>
              <a:rPr lang="en-US" i="1" dirty="0" err="1"/>
              <a:t>Aanmaning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Pelaksanaa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 (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bayar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didaftar</a:t>
            </a:r>
            <a:r>
              <a:rPr lang="en-US" dirty="0"/>
              <a:t>)</a:t>
            </a:r>
          </a:p>
          <a:p>
            <a:pPr marL="624078" indent="-514350" algn="just">
              <a:buFont typeface="+mj-lt"/>
              <a:buAutoNum type="arabicPeriod" startAt="6"/>
            </a:pPr>
            <a:endParaRPr lang="en-US" dirty="0"/>
          </a:p>
          <a:p>
            <a:pPr marL="624078" indent="-514350" algn="just">
              <a:buFont typeface="+mj-lt"/>
              <a:buAutoNum type="arabicPeriod" startAt="6"/>
            </a:pPr>
            <a:r>
              <a:rPr lang="en-US" dirty="0" err="1"/>
              <a:t>Ketua</a:t>
            </a:r>
            <a:r>
              <a:rPr lang="en-US" dirty="0"/>
              <a:t> PN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i="1" dirty="0" err="1"/>
              <a:t>Aanmaning</a:t>
            </a:r>
            <a:r>
              <a:rPr lang="en-US" i="1" dirty="0"/>
              <a:t> </a:t>
            </a:r>
            <a:r>
              <a:rPr lang="en-US" dirty="0"/>
              <a:t> paling lama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i="1" dirty="0" err="1"/>
              <a:t>Aanmaning</a:t>
            </a:r>
            <a:endParaRPr lang="en-US" i="1" dirty="0"/>
          </a:p>
          <a:p>
            <a:pPr marL="624078" indent="-514350" algn="just">
              <a:buFont typeface="+mj-lt"/>
              <a:buAutoNum type="arabicPeriod" startAt="6"/>
            </a:pPr>
            <a:endParaRPr lang="en-US" i="1" dirty="0"/>
          </a:p>
          <a:p>
            <a:pPr marL="624078" indent="-514350" algn="just">
              <a:buFont typeface="+mj-lt"/>
              <a:buAutoNum type="arabicPeriod" startAt="6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i="1" dirty="0" err="1"/>
              <a:t>Aanmaning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KPN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menyimpangi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patut</a:t>
            </a:r>
            <a:endParaRPr lang="en-US" dirty="0"/>
          </a:p>
          <a:p>
            <a:pPr marL="624078" indent="-514350" algn="just">
              <a:buFont typeface="+mj-lt"/>
              <a:buAutoNum type="arabicPeriod" startAt="6"/>
            </a:pPr>
            <a:endParaRPr lang="en-US" dirty="0"/>
          </a:p>
          <a:p>
            <a:pPr marL="624078" indent="-514350" algn="just">
              <a:buFont typeface="+mj-lt"/>
              <a:buAutoNum type="arabicPeriod" startAt="6"/>
            </a:pPr>
            <a:r>
              <a:rPr lang="en-US" dirty="0" err="1"/>
              <a:t>Jika</a:t>
            </a:r>
            <a:r>
              <a:rPr lang="en-US" dirty="0"/>
              <a:t> 8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i="1" dirty="0" err="1"/>
              <a:t>Aanmaning</a:t>
            </a:r>
            <a:r>
              <a:rPr lang="en-US" i="1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Putusan</a:t>
            </a:r>
            <a:r>
              <a:rPr lang="en-US" dirty="0"/>
              <a:t> </a:t>
            </a:r>
            <a:r>
              <a:rPr lang="en-US" dirty="0" err="1"/>
              <a:t>dlaksanakan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125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Font typeface="+mj-lt"/>
              <a:buAutoNum type="arabicPeriod" startAt="10"/>
            </a:pP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hakim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Undang</a:t>
            </a:r>
            <a:r>
              <a:rPr lang="en-US" dirty="0"/>
              <a:t> – </a:t>
            </a:r>
            <a:r>
              <a:rPr lang="en-US" dirty="0" err="1"/>
              <a:t>Undang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Sita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Eksekusi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6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5072" y="2967335"/>
            <a:ext cx="6373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TERIMA KASIH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4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KEWENANGAN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81400" y="3657600"/>
            <a:ext cx="1219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29200" y="31242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Peradilan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endParaRPr lang="en-US" sz="2400" dirty="0"/>
          </a:p>
          <a:p>
            <a:r>
              <a:rPr lang="en-US" sz="2400" b="1" i="1" dirty="0"/>
              <a:t>Final </a:t>
            </a:r>
            <a:r>
              <a:rPr lang="en-US" sz="2400" b="1" i="1" dirty="0" err="1"/>
              <a:t>Ditingkat</a:t>
            </a:r>
            <a:r>
              <a:rPr lang="en-US" sz="2400" b="1" i="1" dirty="0"/>
              <a:t> </a:t>
            </a:r>
            <a:r>
              <a:rPr lang="en-US" sz="2400" b="1" i="1" dirty="0" err="1"/>
              <a:t>Pertama</a:t>
            </a:r>
            <a:r>
              <a:rPr lang="en-US" sz="2400" b="1" i="1" dirty="0"/>
              <a:t> </a:t>
            </a:r>
            <a:r>
              <a:rPr lang="en-US" sz="2400" dirty="0"/>
              <a:t>(PN)</a:t>
            </a:r>
          </a:p>
          <a:p>
            <a:endParaRPr lang="en-US" sz="2400" dirty="0"/>
          </a:p>
          <a:p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Banding, </a:t>
            </a:r>
            <a:r>
              <a:rPr lang="en-US" sz="2400" dirty="0" err="1"/>
              <a:t>Kasasi</a:t>
            </a:r>
            <a:r>
              <a:rPr lang="en-US" sz="2400" dirty="0"/>
              <a:t>, PK</a:t>
            </a:r>
          </a:p>
        </p:txBody>
      </p:sp>
    </p:spTree>
    <p:extLst>
      <p:ext uri="{BB962C8B-B14F-4D97-AF65-F5344CB8AC3E}">
        <p14:creationId xmlns:p14="http://schemas.microsoft.com/office/powerpoint/2010/main" val="273225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Perkara</a:t>
            </a:r>
            <a:r>
              <a:rPr lang="en-US" sz="2400" dirty="0"/>
              <a:t> </a:t>
            </a:r>
            <a:r>
              <a:rPr lang="en-US" sz="2400" dirty="0" err="1"/>
              <a:t>Gugatan</a:t>
            </a:r>
            <a:r>
              <a:rPr lang="en-US" sz="2400" dirty="0"/>
              <a:t> </a:t>
            </a:r>
            <a:r>
              <a:rPr lang="en-US" sz="2400" dirty="0" err="1"/>
              <a:t>Wanprestasi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/</a:t>
            </a:r>
            <a:r>
              <a:rPr lang="en-US" sz="2400" dirty="0" err="1"/>
              <a:t>atau</a:t>
            </a:r>
            <a:r>
              <a:rPr lang="en-US" sz="2400" dirty="0"/>
              <a:t> PMH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 err="1"/>
              <a:t>nilai</a:t>
            </a:r>
            <a:r>
              <a:rPr lang="en-US" sz="2400" i="1" dirty="0"/>
              <a:t> </a:t>
            </a:r>
            <a:r>
              <a:rPr lang="en-US" sz="2400" i="1" dirty="0" err="1"/>
              <a:t>Gugatan</a:t>
            </a:r>
            <a:r>
              <a:rPr lang="en-US" sz="2400" i="1" dirty="0"/>
              <a:t> </a:t>
            </a:r>
            <a:r>
              <a:rPr lang="en-US" sz="2400" i="1" dirty="0" err="1"/>
              <a:t>Materiil</a:t>
            </a:r>
            <a:r>
              <a:rPr lang="en-US" sz="2400" i="1" dirty="0"/>
              <a:t>    &lt; </a:t>
            </a:r>
            <a:r>
              <a:rPr lang="en-US" sz="2400" i="1" dirty="0" err="1"/>
              <a:t>Rp</a:t>
            </a:r>
            <a:r>
              <a:rPr lang="en-US" sz="2400" i="1" dirty="0"/>
              <a:t>. 200 </a:t>
            </a:r>
            <a:r>
              <a:rPr lang="en-US" sz="2400" i="1" dirty="0" err="1"/>
              <a:t>juta</a:t>
            </a:r>
            <a:endParaRPr lang="en-US" sz="2400" i="1" dirty="0"/>
          </a:p>
          <a:p>
            <a:pPr marL="522288" indent="0">
              <a:buNone/>
            </a:pPr>
            <a:r>
              <a:rPr lang="en-US" sz="2400" dirty="0"/>
              <a:t>(RAPERMA </a:t>
            </a:r>
            <a:r>
              <a:rPr lang="en-US" sz="2400" dirty="0" err="1"/>
              <a:t>Perubahan</a:t>
            </a:r>
            <a:r>
              <a:rPr lang="en-US" sz="2400" dirty="0"/>
              <a:t> -&gt; </a:t>
            </a:r>
            <a:r>
              <a:rPr lang="en-US" sz="2400" dirty="0" err="1"/>
              <a:t>Maksimal</a:t>
            </a:r>
            <a:r>
              <a:rPr lang="en-US" sz="2400" dirty="0"/>
              <a:t> </a:t>
            </a:r>
            <a:r>
              <a:rPr lang="en-US" sz="2400" dirty="0" err="1"/>
              <a:t>Rp</a:t>
            </a:r>
            <a:r>
              <a:rPr lang="en-US" sz="2400" dirty="0"/>
              <a:t>. 500 </a:t>
            </a:r>
            <a:r>
              <a:rPr lang="en-US" sz="2400" dirty="0" err="1"/>
              <a:t>juta</a:t>
            </a:r>
            <a:r>
              <a:rPr lang="en-US" sz="2400" dirty="0"/>
              <a:t>)</a:t>
            </a:r>
          </a:p>
          <a:p>
            <a:pPr marL="404813" indent="0">
              <a:buNone/>
            </a:pPr>
            <a:endParaRPr lang="en-US" sz="2400" dirty="0"/>
          </a:p>
          <a:p>
            <a:pPr marL="515938" indent="-457200">
              <a:buFont typeface="+mj-lt"/>
              <a:buAutoNum type="arabicPeriod" startAt="2"/>
            </a:pPr>
            <a:r>
              <a:rPr lang="en-US" sz="2400" dirty="0" err="1"/>
              <a:t>Penggugat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Tergugat</a:t>
            </a:r>
            <a:r>
              <a:rPr lang="en-US" sz="2400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boleh</a:t>
            </a:r>
            <a:r>
              <a:rPr lang="en-US" sz="2400" i="1" dirty="0"/>
              <a:t> </a:t>
            </a:r>
            <a:r>
              <a:rPr lang="en-US" sz="2400" i="1" dirty="0" err="1"/>
              <a:t>lebih</a:t>
            </a:r>
            <a:r>
              <a:rPr lang="en-US" sz="2400" i="1" dirty="0"/>
              <a:t> </a:t>
            </a:r>
            <a:r>
              <a:rPr lang="en-US" sz="2400" i="1" dirty="0" err="1"/>
              <a:t>dari</a:t>
            </a:r>
            <a:r>
              <a:rPr lang="en-US" sz="2400" i="1" dirty="0"/>
              <a:t> </a:t>
            </a:r>
            <a:r>
              <a:rPr lang="en-US" sz="2400" i="1" dirty="0" err="1"/>
              <a:t>satu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kecuali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)</a:t>
            </a:r>
          </a:p>
          <a:p>
            <a:pPr marL="58738" indent="0">
              <a:buNone/>
            </a:pPr>
            <a:endParaRPr lang="en-US" sz="2400" dirty="0"/>
          </a:p>
          <a:p>
            <a:pPr marL="515938" indent="-457200">
              <a:buFont typeface="+mj-lt"/>
              <a:buAutoNum type="arabicPeriod" startAt="3"/>
            </a:pPr>
            <a:r>
              <a:rPr lang="en-US" sz="2400" dirty="0" err="1"/>
              <a:t>Domisili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endParaRPr lang="en-US" sz="2400" dirty="0"/>
          </a:p>
          <a:p>
            <a:pPr marL="1095375" indent="-457200" algn="just">
              <a:buFont typeface="+mj-lt"/>
              <a:buAutoNum type="alphaLcPeriod"/>
            </a:pP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Tergugat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tinggalnya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Gugatan</a:t>
            </a:r>
            <a:r>
              <a:rPr lang="en-US" sz="2400" dirty="0"/>
              <a:t> </a:t>
            </a:r>
            <a:r>
              <a:rPr lang="en-US" sz="2400" dirty="0" err="1"/>
              <a:t>Sederhana</a:t>
            </a:r>
            <a:endParaRPr lang="en-US" sz="2400" dirty="0"/>
          </a:p>
          <a:p>
            <a:pPr marL="1095375" indent="-457200" algn="just">
              <a:buFont typeface="+mj-lt"/>
              <a:buAutoNum type="alphaLcPeriod"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Penggugat</a:t>
            </a:r>
            <a:r>
              <a:rPr lang="en-US" sz="2400" dirty="0"/>
              <a:t> </a:t>
            </a:r>
            <a:r>
              <a:rPr lang="en-US" sz="2400" dirty="0" err="1"/>
              <a:t>berdomisili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wilayah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Tergugat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Penggugat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menunjuk</a:t>
            </a:r>
            <a:r>
              <a:rPr lang="en-US" sz="2400" dirty="0"/>
              <a:t> </a:t>
            </a:r>
            <a:r>
              <a:rPr lang="en-US" sz="2400" dirty="0" err="1"/>
              <a:t>Kuasa</a:t>
            </a:r>
            <a:r>
              <a:rPr lang="en-US" sz="2400" dirty="0"/>
              <a:t> yang </a:t>
            </a:r>
            <a:r>
              <a:rPr lang="en-US" sz="2400" dirty="0" err="1"/>
              <a:t>beralamat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domisili</a:t>
            </a:r>
            <a:r>
              <a:rPr lang="en-US" sz="2400" dirty="0"/>
              <a:t> </a:t>
            </a:r>
            <a:r>
              <a:rPr lang="en-US" sz="2400" dirty="0" err="1"/>
              <a:t>Tergugat</a:t>
            </a:r>
            <a:endParaRPr lang="en-US" sz="2400" dirty="0"/>
          </a:p>
          <a:p>
            <a:pPr marL="349250" indent="-342900"/>
            <a:endParaRPr lang="en-US" sz="2400" dirty="0"/>
          </a:p>
          <a:p>
            <a:pPr marL="635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966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Font typeface="+mj-lt"/>
              <a:buAutoNum type="arabicPeriod" startAt="4"/>
            </a:pPr>
            <a:r>
              <a:rPr lang="en-US" dirty="0"/>
              <a:t>Para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hadir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 (</a:t>
            </a:r>
            <a:r>
              <a:rPr lang="en-US" dirty="0" err="1"/>
              <a:t>Perma</a:t>
            </a:r>
            <a:r>
              <a:rPr lang="en-US" dirty="0"/>
              <a:t> No. 2 </a:t>
            </a:r>
            <a:r>
              <a:rPr lang="en-US" dirty="0" err="1"/>
              <a:t>Tahun</a:t>
            </a:r>
            <a:r>
              <a:rPr lang="en-US" dirty="0"/>
              <a:t> 2015)</a:t>
            </a:r>
          </a:p>
          <a:p>
            <a:pPr marL="1312863" indent="-633413" algn="just">
              <a:buNone/>
            </a:pPr>
            <a:r>
              <a:rPr lang="en-US" dirty="0"/>
              <a:t>-&gt; </a:t>
            </a:r>
            <a:r>
              <a:rPr lang="en-US" i="1" dirty="0" err="1"/>
              <a:t>Perubahan</a:t>
            </a:r>
            <a:r>
              <a:rPr lang="en-US" i="1" dirty="0"/>
              <a:t> </a:t>
            </a:r>
            <a:r>
              <a:rPr lang="en-US" i="1" dirty="0" err="1"/>
              <a:t>Perma</a:t>
            </a:r>
            <a:r>
              <a:rPr lang="en-US" dirty="0"/>
              <a:t>,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didampingi</a:t>
            </a:r>
            <a:r>
              <a:rPr lang="en-US" dirty="0"/>
              <a:t> </a:t>
            </a:r>
            <a:r>
              <a:rPr lang="en-US" dirty="0" err="1"/>
              <a:t>Kuasa</a:t>
            </a:r>
            <a:r>
              <a:rPr lang="en-US" dirty="0"/>
              <a:t>, </a:t>
            </a:r>
            <a:r>
              <a:rPr lang="en-US" dirty="0" err="1"/>
              <a:t>Kuasa</a:t>
            </a:r>
            <a:r>
              <a:rPr lang="en-US" dirty="0"/>
              <a:t> </a:t>
            </a:r>
            <a:r>
              <a:rPr lang="en-US" dirty="0" err="1"/>
              <a:t>Insidentil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Penggugat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33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3336"/>
          </a:xfrm>
        </p:spPr>
        <p:txBody>
          <a:bodyPr/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/>
              <a:t>penyelesaiannya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Sengketa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endParaRPr lang="en-US" dirty="0"/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200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Perma</a:t>
            </a:r>
            <a:r>
              <a:rPr lang="en-US" dirty="0"/>
              <a:t> No. 2/2015)</a:t>
            </a:r>
          </a:p>
          <a:p>
            <a:pPr marL="1031875" indent="-392113">
              <a:buNone/>
              <a:tabLst>
                <a:tab pos="1090613" algn="l"/>
              </a:tabLst>
            </a:pPr>
            <a:r>
              <a:rPr lang="en-US" dirty="0"/>
              <a:t>-&gt;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Rp</a:t>
            </a:r>
            <a:r>
              <a:rPr lang="en-US" dirty="0"/>
              <a:t>. 500 </a:t>
            </a:r>
            <a:r>
              <a:rPr lang="en-US" dirty="0" err="1"/>
              <a:t>juta</a:t>
            </a:r>
            <a:r>
              <a:rPr lang="en-US" dirty="0"/>
              <a:t> (</a:t>
            </a:r>
            <a:r>
              <a:rPr lang="en-US" dirty="0" err="1"/>
              <a:t>Ranperma</a:t>
            </a:r>
            <a:r>
              <a:rPr lang="en-US" dirty="0"/>
              <a:t> No.2/2019)</a:t>
            </a:r>
          </a:p>
        </p:txBody>
      </p:sp>
    </p:spTree>
    <p:extLst>
      <p:ext uri="{BB962C8B-B14F-4D97-AF65-F5344CB8AC3E}">
        <p14:creationId xmlns:p14="http://schemas.microsoft.com/office/powerpoint/2010/main" val="203348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Acara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Diputus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Hakim Tunggal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Sengketa</a:t>
            </a:r>
            <a:endParaRPr lang="en-US" dirty="0"/>
          </a:p>
          <a:p>
            <a:pPr marL="1150938" lvl="1" indent="-457200">
              <a:buFont typeface="+mj-lt"/>
              <a:buAutoNum type="alphaLcPeriod"/>
            </a:pPr>
            <a:r>
              <a:rPr lang="en-US" dirty="0" err="1">
                <a:solidFill>
                  <a:schemeClr val="tx1"/>
                </a:solidFill>
              </a:rPr>
              <a:t>Pendaftaran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1608138" lvl="1" indent="-457200">
              <a:buNone/>
            </a:pPr>
            <a:r>
              <a:rPr lang="en-US" dirty="0">
                <a:solidFill>
                  <a:schemeClr val="tx1"/>
                </a:solidFill>
              </a:rPr>
              <a:t>-&gt; </a:t>
            </a:r>
            <a:r>
              <a:rPr lang="en-US" dirty="0" err="1">
                <a:solidFill>
                  <a:schemeClr val="tx1"/>
                </a:solidFill>
              </a:rPr>
              <a:t>Lampirkan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Tertulis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Penggugat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dilegalisasi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kelengkapan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Panmud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Pendahuluan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Penetapan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Pemanggilan</a:t>
            </a:r>
            <a:r>
              <a:rPr lang="en-US" dirty="0">
                <a:solidFill>
                  <a:schemeClr val="tx1"/>
                </a:solidFill>
              </a:rPr>
              <a:t> Para </a:t>
            </a:r>
            <a:r>
              <a:rPr lang="en-US" dirty="0" err="1">
                <a:solidFill>
                  <a:schemeClr val="tx1"/>
                </a:solidFill>
              </a:rPr>
              <a:t>Pihak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Pemeriksaan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sidang</a:t>
            </a:r>
            <a:r>
              <a:rPr lang="en-US" dirty="0">
                <a:solidFill>
                  <a:schemeClr val="tx1"/>
                </a:solidFill>
              </a:rPr>
              <a:t> -&gt; </a:t>
            </a:r>
            <a:r>
              <a:rPr lang="en-US" dirty="0" err="1">
                <a:solidFill>
                  <a:schemeClr val="tx1"/>
                </a:solidFill>
              </a:rPr>
              <a:t>Perdamaian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Pembuktian</a:t>
            </a:r>
            <a:endParaRPr lang="en-US" dirty="0">
              <a:solidFill>
                <a:schemeClr val="tx1"/>
              </a:solidFill>
            </a:endParaRPr>
          </a:p>
          <a:p>
            <a:pPr marL="1208088" lvl="1" indent="-514350">
              <a:buFont typeface="+mj-lt"/>
              <a:buAutoNum type="alphaLcPeriod" startAt="2"/>
            </a:pPr>
            <a:r>
              <a:rPr lang="en-US" dirty="0" err="1">
                <a:solidFill>
                  <a:schemeClr val="tx1"/>
                </a:solidFill>
              </a:rPr>
              <a:t>Putusan</a:t>
            </a:r>
            <a:endParaRPr lang="en-US" dirty="0">
              <a:solidFill>
                <a:schemeClr val="tx1"/>
              </a:solidFill>
            </a:endParaRPr>
          </a:p>
          <a:p>
            <a:pPr marL="693738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693738" indent="-576263">
              <a:buFont typeface="+mj-lt"/>
              <a:buAutoNum type="arabicPeriod"/>
            </a:pP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paling lama 25 </a:t>
            </a:r>
            <a:r>
              <a:rPr lang="en-US" dirty="0" err="1"/>
              <a:t>hari</a:t>
            </a:r>
            <a:r>
              <a:rPr lang="en-US" dirty="0"/>
              <a:t> 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Pertama</a:t>
            </a:r>
            <a:endParaRPr lang="en-US" dirty="0">
              <a:solidFill>
                <a:schemeClr val="tx1"/>
              </a:solidFill>
            </a:endParaRPr>
          </a:p>
          <a:p>
            <a:pPr marL="1150938" lvl="1" indent="-457200">
              <a:buFont typeface="+mj-lt"/>
              <a:buAutoNum type="alphaLcPeriod" startAt="2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73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4"/>
            </a:pPr>
            <a:r>
              <a:rPr lang="en-US" dirty="0"/>
              <a:t>PN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membuatkan</a:t>
            </a:r>
            <a:r>
              <a:rPr lang="en-US" dirty="0"/>
              <a:t> </a:t>
            </a:r>
            <a:r>
              <a:rPr lang="en-US" dirty="0" err="1"/>
              <a:t>Blanko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 marL="1155700" indent="-514350">
              <a:buFont typeface="+mj-lt"/>
              <a:buAutoNum type="alphaLcPeriod"/>
            </a:pPr>
            <a:r>
              <a:rPr lang="en-US" dirty="0" err="1"/>
              <a:t>Identitas</a:t>
            </a:r>
            <a:r>
              <a:rPr lang="en-US" dirty="0"/>
              <a:t> Para </a:t>
            </a:r>
            <a:r>
              <a:rPr lang="en-US" dirty="0" err="1"/>
              <a:t>Pihak</a:t>
            </a:r>
            <a:endParaRPr lang="en-US" dirty="0"/>
          </a:p>
          <a:p>
            <a:pPr marL="1155700" indent="-514350">
              <a:buFont typeface="+mj-lt"/>
              <a:buAutoNum type="alphaLcPeriod"/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</a:t>
            </a:r>
            <a:r>
              <a:rPr lang="en-US" dirty="0" err="1"/>
              <a:t>perkaranya</a:t>
            </a:r>
            <a:endParaRPr lang="en-US" dirty="0"/>
          </a:p>
          <a:p>
            <a:pPr marL="1155700" indent="-514350">
              <a:buFont typeface="+mj-lt"/>
              <a:buAutoNum type="alphaLcPeriod"/>
            </a:pPr>
            <a:r>
              <a:rPr lang="en-US" dirty="0" err="1"/>
              <a:t>Tuntutan</a:t>
            </a:r>
            <a:r>
              <a:rPr lang="en-US" dirty="0"/>
              <a:t> </a:t>
            </a:r>
            <a:r>
              <a:rPr lang="en-US" dirty="0" err="1"/>
              <a:t>Penggugat</a:t>
            </a:r>
            <a:endParaRPr lang="en-US" dirty="0"/>
          </a:p>
          <a:p>
            <a:pPr marL="641350" indent="0">
              <a:buNone/>
            </a:pPr>
            <a:endParaRPr lang="en-US" dirty="0"/>
          </a:p>
          <a:p>
            <a:pPr marL="696913" indent="-514350">
              <a:buFont typeface="+mj-lt"/>
              <a:buAutoNum type="arabicPeriod" startAt="5"/>
            </a:pPr>
            <a:r>
              <a:rPr lang="en-US" dirty="0" err="1"/>
              <a:t>Pendaftaran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, </a:t>
            </a:r>
            <a:r>
              <a:rPr lang="en-US" dirty="0" err="1"/>
              <a:t>Penunjukan</a:t>
            </a:r>
            <a:r>
              <a:rPr lang="en-US" dirty="0"/>
              <a:t> Hakim </a:t>
            </a:r>
            <a:r>
              <a:rPr lang="en-US" dirty="0" err="1"/>
              <a:t>dan</a:t>
            </a:r>
            <a:r>
              <a:rPr lang="en-US" dirty="0"/>
              <a:t> PP paling lama 2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kerja</a:t>
            </a:r>
            <a:endParaRPr lang="en-US" dirty="0"/>
          </a:p>
          <a:p>
            <a:pPr marL="638175" indent="-514350">
              <a:buFont typeface="+mj-lt"/>
              <a:buAutoNum type="arabicPeriod" startAt="5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Pemeriksaaan</a:t>
            </a:r>
            <a:r>
              <a:rPr lang="en-US" dirty="0"/>
              <a:t> </a:t>
            </a:r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 algn="just">
              <a:buFont typeface="+mj-lt"/>
              <a:buAutoNum type="arabicPeriod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, Hakim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, </a:t>
            </a:r>
            <a:r>
              <a:rPr lang="en-US" i="1" dirty="0" err="1"/>
              <a:t>apakah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</a:t>
            </a:r>
            <a:r>
              <a:rPr lang="en-US" i="1" dirty="0" err="1"/>
              <a:t>Gugatan</a:t>
            </a:r>
            <a:r>
              <a:rPr lang="en-US" i="1" dirty="0"/>
              <a:t> </a:t>
            </a:r>
            <a:r>
              <a:rPr lang="en-US" i="1" dirty="0" err="1"/>
              <a:t>Sederhana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tidak</a:t>
            </a:r>
            <a:endParaRPr lang="en-US" i="1" dirty="0"/>
          </a:p>
          <a:p>
            <a:pPr marL="109728" indent="0" algn="just">
              <a:buNone/>
            </a:pPr>
            <a:endParaRPr lang="en-US" dirty="0"/>
          </a:p>
          <a:p>
            <a:pPr marL="624078" indent="-514350" algn="just">
              <a:buFont typeface="+mj-lt"/>
              <a:buAutoNum type="arabicPeriod" startAt="2"/>
            </a:pPr>
            <a:r>
              <a:rPr lang="en-US" dirty="0" err="1"/>
              <a:t>Jika</a:t>
            </a:r>
            <a:r>
              <a:rPr lang="en-US" dirty="0"/>
              <a:t> Hakim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i="1" dirty="0" err="1"/>
              <a:t>bukan</a:t>
            </a:r>
            <a:r>
              <a:rPr lang="en-US" i="1" dirty="0"/>
              <a:t> </a:t>
            </a:r>
            <a:r>
              <a:rPr lang="en-US" i="1" dirty="0" err="1"/>
              <a:t>termasuk</a:t>
            </a:r>
            <a:r>
              <a:rPr lang="en-US" i="1" dirty="0"/>
              <a:t> </a:t>
            </a:r>
            <a:r>
              <a:rPr lang="en-US" i="1" dirty="0" err="1"/>
              <a:t>Gugatan</a:t>
            </a:r>
            <a:r>
              <a:rPr lang="en-US" i="1" dirty="0"/>
              <a:t> </a:t>
            </a:r>
            <a:r>
              <a:rPr lang="en-US" i="1" dirty="0" err="1"/>
              <a:t>Sederhana</a:t>
            </a:r>
            <a:r>
              <a:rPr lang="en-US" i="1" dirty="0"/>
              <a:t> </a:t>
            </a:r>
            <a:r>
              <a:rPr lang="en-US" i="1" dirty="0" err="1"/>
              <a:t>maka</a:t>
            </a:r>
            <a:r>
              <a:rPr lang="en-US" i="1" dirty="0"/>
              <a:t> Hakim </a:t>
            </a:r>
            <a:r>
              <a:rPr lang="en-US" i="1" dirty="0" err="1"/>
              <a:t>membuat</a:t>
            </a:r>
            <a:r>
              <a:rPr lang="en-US" i="1" dirty="0"/>
              <a:t> </a:t>
            </a:r>
            <a:r>
              <a:rPr lang="en-US" i="1" dirty="0" err="1"/>
              <a:t>Penetapan</a:t>
            </a:r>
            <a:r>
              <a:rPr lang="en-US" i="1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Gugatan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mencoret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Register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panjar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perkara</a:t>
            </a:r>
            <a:endParaRPr lang="en-US" dirty="0"/>
          </a:p>
          <a:p>
            <a:pPr marL="109728" indent="0" algn="just">
              <a:buNone/>
            </a:pPr>
            <a:endParaRPr lang="en-US" dirty="0"/>
          </a:p>
          <a:p>
            <a:pPr marL="624078" indent="-514350" algn="just">
              <a:buFont typeface="+mj-lt"/>
              <a:buAutoNum type="arabicPeriod" startAt="3"/>
            </a:pP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 (final)</a:t>
            </a:r>
          </a:p>
        </p:txBody>
      </p:sp>
    </p:spTree>
    <p:extLst>
      <p:ext uri="{BB962C8B-B14F-4D97-AF65-F5344CB8AC3E}">
        <p14:creationId xmlns:p14="http://schemas.microsoft.com/office/powerpoint/2010/main" val="53932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 Para </a:t>
            </a:r>
            <a:r>
              <a:rPr lang="en-US" dirty="0" err="1"/>
              <a:t>Pihak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45736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1800" dirty="0" err="1"/>
              <a:t>Penggugat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hadir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Sidang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panggilan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patut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Gugatan</a:t>
            </a:r>
            <a:r>
              <a:rPr lang="en-US" sz="1800" dirty="0"/>
              <a:t> </a:t>
            </a:r>
            <a:r>
              <a:rPr lang="en-US" sz="1800" dirty="0" err="1"/>
              <a:t>dinyatakan</a:t>
            </a:r>
            <a:r>
              <a:rPr lang="en-US" sz="1800" dirty="0"/>
              <a:t> </a:t>
            </a:r>
            <a:r>
              <a:rPr lang="en-US" sz="1800" dirty="0" err="1"/>
              <a:t>gugur</a:t>
            </a:r>
            <a:endParaRPr lang="en-US" sz="1800" dirty="0"/>
          </a:p>
          <a:p>
            <a:pPr marL="624078" indent="-514350">
              <a:buFont typeface="+mj-lt"/>
              <a:buAutoNum type="arabicPeriod"/>
            </a:pPr>
            <a:endParaRPr lang="en-US" sz="1800" dirty="0"/>
          </a:p>
          <a:p>
            <a:pPr marL="624078" indent="-514350">
              <a:buFont typeface="+mj-lt"/>
              <a:buAutoNum type="arabicPeriod"/>
            </a:pPr>
            <a:r>
              <a:rPr lang="en-US" sz="1800" dirty="0" err="1"/>
              <a:t>Tergugat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hadir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Sidang</a:t>
            </a:r>
            <a:r>
              <a:rPr lang="en-US" sz="1800" dirty="0"/>
              <a:t> </a:t>
            </a:r>
            <a:r>
              <a:rPr lang="en-US" sz="1800" dirty="0" err="1"/>
              <a:t>Pertama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dipanggil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kedua</a:t>
            </a:r>
            <a:r>
              <a:rPr lang="en-US" sz="1800" dirty="0"/>
              <a:t> </a:t>
            </a:r>
            <a:r>
              <a:rPr lang="en-US" sz="1800" dirty="0" err="1"/>
              <a:t>kalinya</a:t>
            </a:r>
            <a:endParaRPr lang="en-US" sz="1800" dirty="0"/>
          </a:p>
          <a:p>
            <a:pPr marL="624078" indent="-514350">
              <a:buFont typeface="+mj-lt"/>
              <a:buAutoNum type="arabicPeriod"/>
            </a:pPr>
            <a:endParaRPr lang="en-US" sz="1800" dirty="0"/>
          </a:p>
          <a:p>
            <a:pPr marL="624078" indent="-514350">
              <a:buFont typeface="+mj-lt"/>
              <a:buAutoNum type="arabicPeriod"/>
            </a:pPr>
            <a:r>
              <a:rPr lang="en-US" sz="1800" dirty="0" err="1"/>
              <a:t>Jika</a:t>
            </a:r>
            <a:r>
              <a:rPr lang="en-US" sz="1800" dirty="0"/>
              <a:t> </a:t>
            </a:r>
            <a:r>
              <a:rPr lang="en-US" sz="1800" dirty="0" err="1"/>
              <a:t>Tergugat</a:t>
            </a:r>
            <a:r>
              <a:rPr lang="en-US" sz="1800" dirty="0"/>
              <a:t> </a:t>
            </a:r>
            <a:r>
              <a:rPr lang="en-US" sz="1800" dirty="0" err="1"/>
              <a:t>tetap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hadir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pangilan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patut</a:t>
            </a:r>
            <a:r>
              <a:rPr lang="en-US" sz="1800" dirty="0"/>
              <a:t>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Gugatan</a:t>
            </a:r>
            <a:r>
              <a:rPr lang="en-US" sz="1800" dirty="0"/>
              <a:t> </a:t>
            </a:r>
            <a:r>
              <a:rPr lang="en-US" sz="1800" dirty="0" err="1"/>
              <a:t>diputus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i="1" dirty="0" err="1"/>
              <a:t>Verstek</a:t>
            </a:r>
            <a:endParaRPr lang="en-US" sz="1800" i="1" dirty="0"/>
          </a:p>
          <a:p>
            <a:pPr marL="624078" indent="-514350">
              <a:buFont typeface="+mj-lt"/>
              <a:buAutoNum type="arabicPeriod"/>
            </a:pPr>
            <a:endParaRPr lang="en-US" sz="1800" dirty="0"/>
          </a:p>
          <a:p>
            <a:pPr marL="624078" indent="-514350">
              <a:buFont typeface="+mj-lt"/>
              <a:buAutoNum type="arabicPeriod"/>
            </a:pP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Putusan</a:t>
            </a:r>
            <a:r>
              <a:rPr lang="en-US" sz="1800" dirty="0"/>
              <a:t> </a:t>
            </a:r>
            <a:r>
              <a:rPr lang="en-US" sz="1800" i="1" dirty="0" err="1"/>
              <a:t>Verstek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Tergugat</a:t>
            </a:r>
            <a:r>
              <a:rPr lang="en-US" sz="1800" dirty="0"/>
              <a:t>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mengajukan</a:t>
            </a:r>
            <a:r>
              <a:rPr lang="en-US" sz="1800" dirty="0"/>
              <a:t> </a:t>
            </a:r>
            <a:r>
              <a:rPr lang="en-US" sz="1800" i="1" dirty="0" err="1"/>
              <a:t>Verzet</a:t>
            </a:r>
            <a:r>
              <a:rPr lang="en-US" sz="1800" dirty="0"/>
              <a:t> (</a:t>
            </a:r>
            <a:r>
              <a:rPr lang="en-US" sz="1800" dirty="0" err="1"/>
              <a:t>Perlawanan</a:t>
            </a:r>
            <a:r>
              <a:rPr lang="en-US" sz="1800" dirty="0"/>
              <a:t>)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Pengadilan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yang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tenggang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7 </a:t>
            </a:r>
            <a:r>
              <a:rPr lang="en-US" sz="1800" dirty="0" err="1"/>
              <a:t>hari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</a:t>
            </a:r>
            <a:r>
              <a:rPr lang="en-US" sz="1800" dirty="0" err="1"/>
              <a:t>diberitahukan</a:t>
            </a:r>
            <a:r>
              <a:rPr lang="en-US" sz="1800" dirty="0"/>
              <a:t> </a:t>
            </a:r>
            <a:r>
              <a:rPr lang="en-US" sz="1800" dirty="0" err="1"/>
              <a:t>isi</a:t>
            </a:r>
            <a:r>
              <a:rPr lang="en-US" sz="1800" dirty="0"/>
              <a:t> </a:t>
            </a:r>
            <a:r>
              <a:rPr lang="en-US" sz="1800" dirty="0" err="1"/>
              <a:t>Putusan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endParaRPr lang="en-US" sz="1800" dirty="0"/>
          </a:p>
          <a:p>
            <a:pPr marL="624078" indent="-514350">
              <a:buFont typeface="+mj-lt"/>
              <a:buAutoNum type="arabicPeriod"/>
            </a:pPr>
            <a:endParaRPr lang="en-US" sz="1800" dirty="0"/>
          </a:p>
          <a:p>
            <a:pPr marL="624078" indent="-514350">
              <a:buFont typeface="+mj-lt"/>
              <a:buAutoNum type="arabicPeriod"/>
            </a:pPr>
            <a:r>
              <a:rPr lang="en-US" sz="1800" dirty="0" err="1"/>
              <a:t>Segera</a:t>
            </a:r>
            <a:r>
              <a:rPr lang="en-US" sz="1800" dirty="0"/>
              <a:t> </a:t>
            </a:r>
            <a:r>
              <a:rPr lang="en-US" sz="1800" dirty="0" err="1"/>
              <a:t>setelah</a:t>
            </a:r>
            <a:r>
              <a:rPr lang="en-US" sz="1800" dirty="0"/>
              <a:t>  </a:t>
            </a:r>
            <a:r>
              <a:rPr lang="en-US" sz="1800" dirty="0" err="1"/>
              <a:t>Putusan</a:t>
            </a:r>
            <a:r>
              <a:rPr lang="en-US" sz="1800" dirty="0"/>
              <a:t> </a:t>
            </a:r>
            <a:r>
              <a:rPr lang="en-US" sz="1800" dirty="0" err="1"/>
              <a:t>diucapkan</a:t>
            </a:r>
            <a:r>
              <a:rPr lang="en-US" sz="1800" dirty="0"/>
              <a:t>, Hakim </a:t>
            </a:r>
            <a:r>
              <a:rPr lang="en-US" sz="1800" dirty="0" err="1"/>
              <a:t>wajib</a:t>
            </a:r>
            <a:r>
              <a:rPr lang="en-US" sz="1800" dirty="0"/>
              <a:t> </a:t>
            </a:r>
            <a:r>
              <a:rPr lang="en-US" sz="1800" dirty="0" err="1"/>
              <a:t>meberitahukan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Para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mengajukan</a:t>
            </a:r>
            <a:r>
              <a:rPr lang="en-US" sz="1800" dirty="0"/>
              <a:t> </a:t>
            </a:r>
            <a:r>
              <a:rPr lang="en-US" sz="1800" dirty="0" err="1"/>
              <a:t>upaya</a:t>
            </a:r>
            <a:r>
              <a:rPr lang="en-US" sz="1800" dirty="0"/>
              <a:t> </a:t>
            </a:r>
            <a:r>
              <a:rPr lang="en-US" sz="1800" dirty="0" err="1"/>
              <a:t>hukum</a:t>
            </a:r>
            <a:r>
              <a:rPr lang="en-US" sz="1800" dirty="0"/>
              <a:t> </a:t>
            </a:r>
            <a:r>
              <a:rPr lang="en-US" sz="1800" dirty="0" err="1"/>
              <a:t>berupa</a:t>
            </a:r>
            <a:r>
              <a:rPr lang="en-US" sz="1800" dirty="0"/>
              <a:t> </a:t>
            </a:r>
            <a:r>
              <a:rPr lang="en-US" sz="1800" dirty="0" err="1"/>
              <a:t>Keberatana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/>
              <a:t>Putusan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endParaRPr lang="en-US" sz="1800" dirty="0"/>
          </a:p>
          <a:p>
            <a:pPr marL="624078" indent="-51435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1448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</TotalTime>
  <Words>837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Trebuchet MS</vt:lpstr>
      <vt:lpstr>Wingdings 2</vt:lpstr>
      <vt:lpstr>Urban</vt:lpstr>
      <vt:lpstr>Tata Cara Penyelesaian Gugatan Sederhana PERMA No. 2 Tahun 2015 jo RANPERMA Tahun 2019 </vt:lpstr>
      <vt:lpstr>PowerPoint Presentation</vt:lpstr>
      <vt:lpstr>Syarat Gugatan Sederhana</vt:lpstr>
      <vt:lpstr>Syarat Gugatan Sederhana (2)</vt:lpstr>
      <vt:lpstr>Tidak Termasuk Gugatan Sederhana</vt:lpstr>
      <vt:lpstr>Hukum Acara</vt:lpstr>
      <vt:lpstr>PowerPoint Presentation</vt:lpstr>
      <vt:lpstr>Pemeriksaaan Pendahuluan</vt:lpstr>
      <vt:lpstr>Pemanggilan dan Kehadiran Para Pihak</vt:lpstr>
      <vt:lpstr>Pemanggilan dan Kehadiran Para Pihak (2)</vt:lpstr>
      <vt:lpstr>PEMERIKSAAN KEBERATAN</vt:lpstr>
      <vt:lpstr>PowerPoint Presentation</vt:lpstr>
      <vt:lpstr>PowerPoint Presentation</vt:lpstr>
      <vt:lpstr>Pemberitahuan Putusan Keberatan</vt:lpstr>
      <vt:lpstr>Pelaksanaan Putusan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statistik</cp:lastModifiedBy>
  <cp:revision>21</cp:revision>
  <dcterms:created xsi:type="dcterms:W3CDTF">2019-08-21T15:53:36Z</dcterms:created>
  <dcterms:modified xsi:type="dcterms:W3CDTF">2019-08-22T08:40:18Z</dcterms:modified>
</cp:coreProperties>
</file>